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92" r:id="rId2"/>
    <p:sldId id="493" r:id="rId3"/>
    <p:sldId id="494" r:id="rId4"/>
    <p:sldId id="495" r:id="rId5"/>
    <p:sldId id="496" r:id="rId6"/>
    <p:sldId id="490" r:id="rId7"/>
    <p:sldId id="501" r:id="rId8"/>
    <p:sldId id="491" r:id="rId9"/>
    <p:sldId id="502" r:id="rId10"/>
    <p:sldId id="500" r:id="rId11"/>
    <p:sldId id="483" r:id="rId12"/>
    <p:sldId id="434" r:id="rId13"/>
  </p:sldIdLst>
  <p:sldSz cx="9144000" cy="5143500" type="screen16x9"/>
  <p:notesSz cx="6858000" cy="9144000"/>
  <p:embeddedFontLst>
    <p:embeddedFont>
      <p:font typeface="Orly's Font 2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9" autoAdjust="0"/>
    <p:restoredTop sz="79702" autoAdjust="0"/>
  </p:normalViewPr>
  <p:slideViewPr>
    <p:cSldViewPr>
      <p:cViewPr varScale="1">
        <p:scale>
          <a:sx n="37" d="100"/>
          <a:sy n="37" d="100"/>
        </p:scale>
        <p:origin x="-78" y="-594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look at the shapes from the beginning of the lesson.  Let’s find the pentagons.</a:t>
            </a:r>
          </a:p>
          <a:p>
            <a:r>
              <a:rPr lang="en-US" dirty="0" smtClean="0"/>
              <a:t>First let’s get rid of any shapes that do not have straight sides.</a:t>
            </a:r>
          </a:p>
          <a:p>
            <a:r>
              <a:rPr lang="en-US" dirty="0" smtClean="0"/>
              <a:t>This shape on the right has one curved side.  So this cannot be a pentagon.</a:t>
            </a:r>
          </a:p>
          <a:p>
            <a:r>
              <a:rPr lang="en-US" dirty="0" smtClean="0"/>
              <a:t>Do</a:t>
            </a:r>
            <a:r>
              <a:rPr lang="en-US" baseline="0" dirty="0" smtClean="0"/>
              <a:t> we have any shapes missing a corner, because it has sides that do not meet?</a:t>
            </a:r>
          </a:p>
          <a:p>
            <a:r>
              <a:rPr lang="en-US" baseline="0" dirty="0" smtClean="0"/>
              <a:t>Yes, here’s one!  So, it too cannot be a pentagon.</a:t>
            </a:r>
          </a:p>
          <a:p>
            <a:r>
              <a:rPr lang="en-US" baseline="0" dirty="0" smtClean="0"/>
              <a:t>Do we have any shapes that have exactly 5 sides?</a:t>
            </a:r>
          </a:p>
          <a:p>
            <a:r>
              <a:rPr lang="en-US" baseline="0" dirty="0" smtClean="0"/>
              <a:t>Yes.  The first shape and the third shape </a:t>
            </a:r>
            <a:r>
              <a:rPr lang="en-US" i="1" baseline="0" dirty="0" smtClean="0"/>
              <a:t>are</a:t>
            </a:r>
            <a:r>
              <a:rPr lang="en-US" i="0" baseline="0" dirty="0" smtClean="0"/>
              <a:t> pentagons!</a:t>
            </a:r>
            <a:endParaRPr lang="en-US" baseline="0" dirty="0" smtClean="0"/>
          </a:p>
          <a:p>
            <a:r>
              <a:rPr lang="en-US" baseline="0" dirty="0" smtClean="0"/>
              <a:t>I know that the green shape looks like it may not be a pentagon, because it looks like its sides are folding in on itself, but it is a pentagon.  It has 5 straight sides that meet at 5 corners.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As long as you follow three rules, you can identify or find a pentagon.</a:t>
            </a:r>
          </a:p>
          <a:p>
            <a:r>
              <a:rPr lang="en-US" baseline="0" dirty="0" smtClean="0"/>
              <a:t>You have to be sure that your shape </a:t>
            </a:r>
            <a:r>
              <a:rPr lang="en-US" baseline="0" smtClean="0"/>
              <a:t>has 5 </a:t>
            </a:r>
            <a:r>
              <a:rPr lang="en-US" baseline="0" dirty="0" smtClean="0"/>
              <a:t>sides, that all of the sides are straight, and that all of the sides meet at a corner (or vertex).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When you are searching for a pentagon, you must first know that pentagons have 5 sides.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pentagon.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has 5 sides?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shape on the left has 5 sides, so it is the pentagon.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already know that the sides of a triangle and a quadrilateral must be straight.  </a:t>
            </a:r>
          </a:p>
          <a:p>
            <a:r>
              <a:rPr lang="en-US" baseline="0" dirty="0" smtClean="0"/>
              <a:t>Well, the 5 sides of a pentagon must also be straight.</a:t>
            </a:r>
          </a:p>
          <a:p>
            <a:r>
              <a:rPr lang="en-US" baseline="0" dirty="0" smtClean="0"/>
              <a:t>You can check to see if the sides are straight by using a straight edge or ruler, like this.</a:t>
            </a:r>
          </a:p>
          <a:p>
            <a:r>
              <a:rPr lang="en-US" baseline="0" dirty="0" smtClean="0"/>
              <a:t>I know that this bottom side is not straight, because it peeks out below my ruler</a:t>
            </a:r>
          </a:p>
          <a:p>
            <a:r>
              <a:rPr lang="en-US" baseline="0" dirty="0" smtClean="0"/>
              <a:t>or it is hidden underneath my ruler.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pentagons.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cannot be a pentagon because it does not have 5 straight sides?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shape in the middle has one side that is curved, so it is not a pentagon!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also learned that triangles and quadrilaterals must be closed shapes, which means all of the sides must touch or meet at a corner or vertex.  You have to make sure a pentagon is closed as well, just like closing a gate on a sheep so that it cannot get out.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pentagons.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cannot be a pentagon because it does </a:t>
            </a:r>
            <a:r>
              <a:rPr lang="en-US" baseline="0" smtClean="0"/>
              <a:t>not have 5 </a:t>
            </a:r>
            <a:r>
              <a:rPr lang="en-US" baseline="0" dirty="0" smtClean="0"/>
              <a:t>straight sides that meet at a corner or vertex?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Let’s take a look at the corners of each shape.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all of the sides meet to make corners in the first shape?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No, this shape does not have 5 corners; 2 of its sides do not meet.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It is not a closed shape, so it is not a pentagon!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all of the sides meet to make corners in the second shape? Yes!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What about the third shape?  Do all of its sides meet?  Yes!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So, the only shape that is not a pentagon, is the one on the left.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common misunderstanding is that pentagons</a:t>
            </a:r>
            <a:r>
              <a:rPr lang="en-US" baseline="0" dirty="0" smtClean="0"/>
              <a:t> cannot have sides that are dented.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28737" y="536362"/>
            <a:ext cx="64008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Look at the shapes below.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9" name="Text Placeholder 1"/>
          <p:cNvSpPr txBox="1">
            <a:spLocks/>
          </p:cNvSpPr>
          <p:nvPr/>
        </p:nvSpPr>
        <p:spPr bwMode="auto">
          <a:xfrm>
            <a:off x="359532" y="3848730"/>
            <a:ext cx="84419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I know which ones </a:t>
            </a:r>
            <a:br>
              <a:rPr lang="en-US" sz="2800" dirty="0" smtClean="0">
                <a:solidFill>
                  <a:schemeClr val="accent5"/>
                </a:solidFill>
              </a:rPr>
            </a:br>
            <a:r>
              <a:rPr lang="en-US" sz="2800" dirty="0" smtClean="0">
                <a:solidFill>
                  <a:schemeClr val="accent5"/>
                </a:solidFill>
              </a:rPr>
              <a:t>are pentagons?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1" name="Regular Pentagon 60"/>
          <p:cNvSpPr/>
          <p:nvPr/>
        </p:nvSpPr>
        <p:spPr>
          <a:xfrm>
            <a:off x="251520" y="1452299"/>
            <a:ext cx="2232248" cy="2071639"/>
          </a:xfrm>
          <a:prstGeom prst="pentagon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2591780" y="1275606"/>
            <a:ext cx="2052228" cy="2387417"/>
            <a:chOff x="2807804" y="1223518"/>
            <a:chExt cx="2052228" cy="2387417"/>
          </a:xfrm>
        </p:grpSpPr>
        <p:cxnSp>
          <p:nvCxnSpPr>
            <p:cNvPr id="18" name="Straight Connector 17"/>
            <p:cNvCxnSpPr/>
            <p:nvPr/>
          </p:nvCxnSpPr>
          <p:spPr>
            <a:xfrm flipV="1">
              <a:off x="2807804" y="1627367"/>
              <a:ext cx="216024" cy="1983568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3023185" y="1245143"/>
              <a:ext cx="972751" cy="39258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2807804" y="3210370"/>
              <a:ext cx="1772712" cy="4005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4580516" y="2139703"/>
              <a:ext cx="279516" cy="107066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 flipV="1">
              <a:off x="3995936" y="1223518"/>
              <a:ext cx="679301" cy="64567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4675237" y="1452299"/>
            <a:ext cx="2238878" cy="2079939"/>
            <a:chOff x="4675237" y="1400211"/>
            <a:chExt cx="2238878" cy="2079939"/>
          </a:xfrm>
        </p:grpSpPr>
        <p:cxnSp>
          <p:nvCxnSpPr>
            <p:cNvPr id="4" name="Straight Connector 3"/>
            <p:cNvCxnSpPr/>
            <p:nvPr/>
          </p:nvCxnSpPr>
          <p:spPr>
            <a:xfrm flipV="1">
              <a:off x="4675237" y="1400211"/>
              <a:ext cx="724855" cy="2079939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 flipV="1">
              <a:off x="6410059" y="1430694"/>
              <a:ext cx="504056" cy="204115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4675237" y="2867650"/>
              <a:ext cx="1229839" cy="612499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898749" y="2878284"/>
              <a:ext cx="1015366" cy="59356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 flipV="1">
              <a:off x="5400093" y="1430695"/>
              <a:ext cx="1009966" cy="1074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5793061" y="1111670"/>
            <a:ext cx="3075887" cy="2519778"/>
            <a:chOff x="5793061" y="733252"/>
            <a:chExt cx="3075887" cy="2846108"/>
          </a:xfrm>
        </p:grpSpPr>
        <p:cxnSp>
          <p:nvCxnSpPr>
            <p:cNvPr id="29" name="Straight Connector 28"/>
            <p:cNvCxnSpPr/>
            <p:nvPr/>
          </p:nvCxnSpPr>
          <p:spPr>
            <a:xfrm flipH="1" flipV="1">
              <a:off x="7141511" y="2436030"/>
              <a:ext cx="107940" cy="114333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134331" y="735546"/>
              <a:ext cx="750037" cy="169689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Arc 34"/>
            <p:cNvSpPr/>
            <p:nvPr/>
          </p:nvSpPr>
          <p:spPr>
            <a:xfrm rot="5575538">
              <a:off x="6200314" y="904737"/>
              <a:ext cx="2261381" cy="3075887"/>
            </a:xfrm>
            <a:prstGeom prst="arc">
              <a:avLst>
                <a:gd name="adj1" fmla="val 16843403"/>
                <a:gd name="adj2" fmla="val 9006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" name="Straight Connector 63"/>
            <p:cNvCxnSpPr/>
            <p:nvPr/>
          </p:nvCxnSpPr>
          <p:spPr>
            <a:xfrm flipH="1" flipV="1">
              <a:off x="7884368" y="733252"/>
              <a:ext cx="917132" cy="90447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V="1">
              <a:off x="8774487" y="1637731"/>
              <a:ext cx="9981" cy="120554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26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9" grpId="0" build="p"/>
      <p:bldP spid="6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/>
          <p:cNvSpPr txBox="1">
            <a:spLocks/>
          </p:cNvSpPr>
          <p:nvPr/>
        </p:nvSpPr>
        <p:spPr bwMode="auto">
          <a:xfrm>
            <a:off x="1328737" y="824394"/>
            <a:ext cx="640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Look at the shapes below.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2" name="Text Placeholder 1"/>
          <p:cNvSpPr txBox="1">
            <a:spLocks/>
          </p:cNvSpPr>
          <p:nvPr/>
        </p:nvSpPr>
        <p:spPr bwMode="auto">
          <a:xfrm>
            <a:off x="389203" y="4227934"/>
            <a:ext cx="84419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Which ones are pentagons?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5" name="Down Arrow 34"/>
          <p:cNvSpPr/>
          <p:nvPr/>
        </p:nvSpPr>
        <p:spPr>
          <a:xfrm rot="9039553">
            <a:off x="8105479" y="3771949"/>
            <a:ext cx="454916" cy="628887"/>
          </a:xfrm>
          <a:prstGeom prst="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Multiply 36"/>
          <p:cNvSpPr/>
          <p:nvPr/>
        </p:nvSpPr>
        <p:spPr>
          <a:xfrm>
            <a:off x="2628763" y="1734031"/>
            <a:ext cx="1890968" cy="1966799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gray">
          <a:xfrm>
            <a:off x="1897002" y="1623017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gray">
          <a:xfrm>
            <a:off x="2149030" y="3067095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gray">
          <a:xfrm>
            <a:off x="1117782" y="3823179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gray">
          <a:xfrm>
            <a:off x="484354" y="1604124"/>
            <a:ext cx="527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52" name="Regular Pentagon 51"/>
          <p:cNvSpPr/>
          <p:nvPr/>
        </p:nvSpPr>
        <p:spPr>
          <a:xfrm>
            <a:off x="215516" y="1657170"/>
            <a:ext cx="2232248" cy="2071639"/>
          </a:xfrm>
          <a:prstGeom prst="pentagon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2555776" y="1491630"/>
            <a:ext cx="2052228" cy="2376264"/>
            <a:chOff x="2807804" y="1234671"/>
            <a:chExt cx="2052228" cy="2376264"/>
          </a:xfrm>
        </p:grpSpPr>
        <p:cxnSp>
          <p:nvCxnSpPr>
            <p:cNvPr id="54" name="Straight Connector 53"/>
            <p:cNvCxnSpPr/>
            <p:nvPr/>
          </p:nvCxnSpPr>
          <p:spPr>
            <a:xfrm flipV="1">
              <a:off x="2807804" y="1627367"/>
              <a:ext cx="216024" cy="1983568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>
              <a:off x="3023185" y="1245143"/>
              <a:ext cx="972751" cy="39258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V="1">
              <a:off x="2807804" y="3210370"/>
              <a:ext cx="1772712" cy="4005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4580516" y="2139703"/>
              <a:ext cx="279516" cy="107066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 flipV="1">
              <a:off x="3959932" y="1234671"/>
              <a:ext cx="679302" cy="645673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4639233" y="1657170"/>
            <a:ext cx="2238878" cy="2079939"/>
            <a:chOff x="4675237" y="1400211"/>
            <a:chExt cx="2238878" cy="2079939"/>
          </a:xfrm>
        </p:grpSpPr>
        <p:cxnSp>
          <p:nvCxnSpPr>
            <p:cNvPr id="60" name="Straight Connector 59"/>
            <p:cNvCxnSpPr/>
            <p:nvPr/>
          </p:nvCxnSpPr>
          <p:spPr>
            <a:xfrm flipV="1">
              <a:off x="4675237" y="1400211"/>
              <a:ext cx="724855" cy="2079939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H="1" flipV="1">
              <a:off x="6410059" y="1430694"/>
              <a:ext cx="504056" cy="204115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V="1">
              <a:off x="4675237" y="2867650"/>
              <a:ext cx="1229839" cy="612499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5898749" y="2878284"/>
              <a:ext cx="1015366" cy="593566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flipH="1" flipV="1">
              <a:off x="5400093" y="1430695"/>
              <a:ext cx="1009966" cy="1074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/>
          <p:cNvGrpSpPr/>
          <p:nvPr/>
        </p:nvGrpSpPr>
        <p:grpSpPr>
          <a:xfrm>
            <a:off x="5757057" y="1316541"/>
            <a:ext cx="3075887" cy="2519778"/>
            <a:chOff x="5793061" y="733252"/>
            <a:chExt cx="3075887" cy="2846108"/>
          </a:xfrm>
        </p:grpSpPr>
        <p:cxnSp>
          <p:nvCxnSpPr>
            <p:cNvPr id="66" name="Straight Connector 65"/>
            <p:cNvCxnSpPr/>
            <p:nvPr/>
          </p:nvCxnSpPr>
          <p:spPr>
            <a:xfrm flipH="1" flipV="1">
              <a:off x="7141511" y="2436030"/>
              <a:ext cx="107940" cy="114333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7134331" y="735546"/>
              <a:ext cx="750037" cy="169689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Arc 67"/>
            <p:cNvSpPr/>
            <p:nvPr/>
          </p:nvSpPr>
          <p:spPr>
            <a:xfrm rot="5575538">
              <a:off x="6200314" y="904737"/>
              <a:ext cx="2261381" cy="3075887"/>
            </a:xfrm>
            <a:prstGeom prst="arc">
              <a:avLst>
                <a:gd name="adj1" fmla="val 16843403"/>
                <a:gd name="adj2" fmla="val 9006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9" name="Straight Connector 68"/>
            <p:cNvCxnSpPr/>
            <p:nvPr/>
          </p:nvCxnSpPr>
          <p:spPr>
            <a:xfrm flipH="1" flipV="1">
              <a:off x="7884368" y="733252"/>
              <a:ext cx="917132" cy="90447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V="1">
              <a:off x="8774487" y="1637731"/>
              <a:ext cx="9981" cy="120554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8890">
            <a:off x="6724114" y="3203113"/>
            <a:ext cx="2347880" cy="36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Multiply 33"/>
          <p:cNvSpPr/>
          <p:nvPr/>
        </p:nvSpPr>
        <p:spPr>
          <a:xfrm>
            <a:off x="7105507" y="1770310"/>
            <a:ext cx="1890968" cy="1966799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Rectangle 6"/>
          <p:cNvSpPr>
            <a:spLocks noChangeArrowheads="1"/>
          </p:cNvSpPr>
          <p:nvPr/>
        </p:nvSpPr>
        <p:spPr bwMode="gray">
          <a:xfrm>
            <a:off x="13574" y="3075806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gray">
          <a:xfrm>
            <a:off x="6613526" y="2247714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gray">
          <a:xfrm>
            <a:off x="6042813" y="3455598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gray">
          <a:xfrm>
            <a:off x="5153133" y="3455597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5737170" y="1242578"/>
            <a:ext cx="527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36" name="Oval 35"/>
          <p:cNvSpPr/>
          <p:nvPr/>
        </p:nvSpPr>
        <p:spPr>
          <a:xfrm>
            <a:off x="4138844" y="1894687"/>
            <a:ext cx="866301" cy="832798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Rectangle 6"/>
          <p:cNvSpPr>
            <a:spLocks noChangeArrowheads="1"/>
          </p:cNvSpPr>
          <p:nvPr/>
        </p:nvSpPr>
        <p:spPr bwMode="gray">
          <a:xfrm>
            <a:off x="4639233" y="2247714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47" name="Half Frame 46"/>
          <p:cNvSpPr/>
          <p:nvPr/>
        </p:nvSpPr>
        <p:spPr>
          <a:xfrm rot="18378447" flipV="1">
            <a:off x="5084836" y="1684557"/>
            <a:ext cx="1595095" cy="984227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6087339" y="149855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5578872" y="296280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6635161" y="3467329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4384999" y="344444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Oval 72"/>
          <p:cNvSpPr/>
          <p:nvPr/>
        </p:nvSpPr>
        <p:spPr>
          <a:xfrm>
            <a:off x="5109855" y="149855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Half Frame 45"/>
          <p:cNvSpPr/>
          <p:nvPr/>
        </p:nvSpPr>
        <p:spPr>
          <a:xfrm rot="18378447" flipV="1">
            <a:off x="645745" y="1885383"/>
            <a:ext cx="1510190" cy="1010873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14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2" grpId="0"/>
      <p:bldP spid="35" grpId="0" animBg="1"/>
      <p:bldP spid="35" grpId="1" animBg="1"/>
      <p:bldP spid="37" grpId="0" animBg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52" grpId="0" animBg="1"/>
      <p:bldP spid="52" grpId="1" animBg="1"/>
      <p:bldP spid="34" grpId="0" animBg="1"/>
      <p:bldP spid="71" grpId="0"/>
      <p:bldP spid="71" grpId="1"/>
      <p:bldP spid="42" grpId="0"/>
      <p:bldP spid="42" grpId="1"/>
      <p:bldP spid="42" grpId="2"/>
      <p:bldP spid="43" grpId="0"/>
      <p:bldP spid="43" grpId="1"/>
      <p:bldP spid="43" grpId="2"/>
      <p:bldP spid="44" grpId="0"/>
      <p:bldP spid="44" grpId="1"/>
      <p:bldP spid="44" grpId="2"/>
      <p:bldP spid="45" grpId="0"/>
      <p:bldP spid="45" grpId="1"/>
      <p:bldP spid="45" grpId="2"/>
      <p:bldP spid="36" grpId="0" animBg="1"/>
      <p:bldP spid="36" grpId="1" animBg="1"/>
      <p:bldP spid="72" grpId="0"/>
      <p:bldP spid="72" grpId="1"/>
      <p:bldP spid="72" grpId="2"/>
      <p:bldP spid="47" grpId="0" animBg="1"/>
      <p:bldP spid="47" grpId="1" animBg="1"/>
      <p:bldP spid="47" grpId="2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73" grpId="0" animBg="1"/>
      <p:bldP spid="73" grpId="1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0" y="98757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You can identify a pentagon!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gray">
          <a:xfrm>
            <a:off x="1641171" y="1894668"/>
            <a:ext cx="4746812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Pentagons have 5 sides.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115616" y="174050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gray">
          <a:xfrm>
            <a:off x="1641171" y="2784912"/>
            <a:ext cx="4208203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are straight.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gray">
          <a:xfrm>
            <a:off x="1115616" y="2630751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gray">
          <a:xfrm>
            <a:off x="1641171" y="3684662"/>
            <a:ext cx="5182829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meet at a corner.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gray">
          <a:xfrm>
            <a:off x="1115616" y="3530501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5440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  <p:bldP spid="15" grpId="0"/>
      <p:bldP spid="1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588" y="1059582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identify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pentagons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finding shapes with </a:t>
            </a:r>
            <a:b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straight sides that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meet at 5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corners.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915566"/>
            <a:ext cx="802889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identify pentagons </a:t>
            </a:r>
            <a:b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finding shapes with </a:t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straight sides that </a:t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meet at 5 corners.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77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044020" y="608370"/>
            <a:ext cx="54524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pentagon has 5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922916" y="1891796"/>
            <a:ext cx="488844" cy="183208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411760" y="1603764"/>
            <a:ext cx="4644516" cy="28803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7056276" y="1603766"/>
            <a:ext cx="540060" cy="1148004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1732800" y="2631988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gray">
          <a:xfrm>
            <a:off x="4321102" y="1122355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gray">
          <a:xfrm>
            <a:off x="7380312" y="1838313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5508104" y="2751770"/>
            <a:ext cx="2088232" cy="165618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6566257" y="3593771"/>
            <a:ext cx="5100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H="1" flipV="1">
            <a:off x="1922916" y="3709682"/>
            <a:ext cx="3585188" cy="69827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6"/>
          <p:cNvSpPr>
            <a:spLocks noChangeArrowheads="1"/>
          </p:cNvSpPr>
          <p:nvPr/>
        </p:nvSpPr>
        <p:spPr bwMode="gray">
          <a:xfrm>
            <a:off x="2931639" y="4083918"/>
            <a:ext cx="5549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25479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9" grpId="0"/>
      <p:bldP spid="28" grpId="0"/>
      <p:bldP spid="16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pentagon.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6133059" y="1260946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4211960" y="3463139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6" t="38492" r="30494" b="7425"/>
          <a:stretch/>
        </p:blipFill>
        <p:spPr>
          <a:xfrm flipH="1">
            <a:off x="6984268" y="3143454"/>
            <a:ext cx="2130082" cy="1588536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5225053" y="1706169"/>
            <a:ext cx="2196244" cy="229108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Regular Pentagon 38"/>
          <p:cNvSpPr/>
          <p:nvPr/>
        </p:nvSpPr>
        <p:spPr>
          <a:xfrm rot="19830370">
            <a:off x="451329" y="1747506"/>
            <a:ext cx="2412268" cy="2245188"/>
          </a:xfrm>
          <a:prstGeom prst="pentagon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Isosceles Triangle 39"/>
          <p:cNvSpPr/>
          <p:nvPr/>
        </p:nvSpPr>
        <p:spPr>
          <a:xfrm>
            <a:off x="2879812" y="2341242"/>
            <a:ext cx="2298485" cy="2390748"/>
          </a:xfrm>
          <a:prstGeom prst="triangl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gray">
          <a:xfrm>
            <a:off x="7421297" y="2466988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gray">
          <a:xfrm>
            <a:off x="6114440" y="4055901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gray">
          <a:xfrm>
            <a:off x="4791875" y="2466987"/>
            <a:ext cx="527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gray">
          <a:xfrm>
            <a:off x="3454182" y="3463139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3807679" y="4291231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6" name="Rectangle 6"/>
          <p:cNvSpPr>
            <a:spLocks noChangeArrowheads="1"/>
          </p:cNvSpPr>
          <p:nvPr/>
        </p:nvSpPr>
        <p:spPr bwMode="gray">
          <a:xfrm>
            <a:off x="439116" y="2133763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gray">
          <a:xfrm>
            <a:off x="2676000" y="2319856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8" name="Rectangle 6"/>
          <p:cNvSpPr>
            <a:spLocks noChangeArrowheads="1"/>
          </p:cNvSpPr>
          <p:nvPr/>
        </p:nvSpPr>
        <p:spPr bwMode="gray">
          <a:xfrm>
            <a:off x="2125610" y="3821540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gray">
          <a:xfrm>
            <a:off x="1629218" y="1482565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gray">
          <a:xfrm>
            <a:off x="621106" y="3742106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21" name="Oval Callout 20"/>
          <p:cNvSpPr/>
          <p:nvPr/>
        </p:nvSpPr>
        <p:spPr>
          <a:xfrm>
            <a:off x="5832141" y="2441288"/>
            <a:ext cx="2088232" cy="1314238"/>
          </a:xfrm>
          <a:prstGeom prst="wedgeEllipseCallout">
            <a:avLst>
              <a:gd name="adj1" fmla="val 49560"/>
              <a:gd name="adj2" fmla="val 53928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69260" y="2816808"/>
            <a:ext cx="1743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has 5 sides?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15288" y="2728540"/>
            <a:ext cx="1905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on the left is the pentagon!</a:t>
            </a:r>
          </a:p>
        </p:txBody>
      </p:sp>
      <p:sp>
        <p:nvSpPr>
          <p:cNvPr id="52" name="Half Frame 51"/>
          <p:cNvSpPr/>
          <p:nvPr/>
        </p:nvSpPr>
        <p:spPr>
          <a:xfrm rot="18378447" flipV="1">
            <a:off x="1402944" y="2568630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5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/>
      <p:bldP spid="17" grpId="0"/>
      <p:bldP spid="38" grpId="0" animBg="1"/>
      <p:bldP spid="39" grpId="0" animBg="1"/>
      <p:bldP spid="39" grpId="1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21" grpId="0" animBg="1"/>
      <p:bldP spid="21" grpId="1" animBg="1"/>
      <p:bldP spid="21" grpId="2" animBg="1"/>
      <p:bldP spid="22" grpId="0"/>
      <p:bldP spid="22" grpId="1"/>
      <p:bldP spid="51" grpId="0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13259">
            <a:off x="4489060" y="2739189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0" y="843558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5 sides of a pentagon must be straight!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 rot="4335537">
            <a:off x="728600" y="2824198"/>
            <a:ext cx="3455313" cy="388775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Half Frame 13"/>
          <p:cNvSpPr/>
          <p:nvPr/>
        </p:nvSpPr>
        <p:spPr>
          <a:xfrm rot="18378447" flipV="1">
            <a:off x="1196056" y="2775226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Half Frame 19"/>
          <p:cNvSpPr/>
          <p:nvPr/>
        </p:nvSpPr>
        <p:spPr>
          <a:xfrm rot="18378447" flipV="1">
            <a:off x="6536880" y="2651047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Multiply 22"/>
          <p:cNvSpPr/>
          <p:nvPr/>
        </p:nvSpPr>
        <p:spPr>
          <a:xfrm>
            <a:off x="3788505" y="3249727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Half Frame 25"/>
          <p:cNvSpPr/>
          <p:nvPr/>
        </p:nvSpPr>
        <p:spPr>
          <a:xfrm rot="18378447" flipV="1">
            <a:off x="2826216" y="1332555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547754" y="1634928"/>
            <a:ext cx="3593169" cy="2724051"/>
            <a:chOff x="2547754" y="1634928"/>
            <a:chExt cx="3593169" cy="2724051"/>
          </a:xfrm>
        </p:grpSpPr>
        <p:cxnSp>
          <p:nvCxnSpPr>
            <p:cNvPr id="11" name="Straight Connector 10"/>
            <p:cNvCxnSpPr/>
            <p:nvPr/>
          </p:nvCxnSpPr>
          <p:spPr>
            <a:xfrm flipH="1" flipV="1">
              <a:off x="2547754" y="2631207"/>
              <a:ext cx="468052" cy="1445954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2547754" y="1634928"/>
              <a:ext cx="1772217" cy="100292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12"/>
            <p:cNvSpPr/>
            <p:nvPr/>
          </p:nvSpPr>
          <p:spPr>
            <a:xfrm>
              <a:off x="3002064" y="4054721"/>
              <a:ext cx="2448278" cy="304258"/>
            </a:xfrm>
            <a:custGeom>
              <a:avLst/>
              <a:gdLst>
                <a:gd name="connsiteX0" fmla="*/ 0 w 2508224"/>
                <a:gd name="connsiteY0" fmla="*/ 0 h 304258"/>
                <a:gd name="connsiteX1" fmla="*/ 733778 w 2508224"/>
                <a:gd name="connsiteY1" fmla="*/ 225778 h 304258"/>
                <a:gd name="connsiteX2" fmla="*/ 1659467 w 2508224"/>
                <a:gd name="connsiteY2" fmla="*/ 293511 h 304258"/>
                <a:gd name="connsiteX3" fmla="*/ 2449689 w 2508224"/>
                <a:gd name="connsiteY3" fmla="*/ 22578 h 304258"/>
                <a:gd name="connsiteX4" fmla="*/ 2449689 w 2508224"/>
                <a:gd name="connsiteY4" fmla="*/ 33867 h 30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224" h="304258">
                  <a:moveTo>
                    <a:pt x="0" y="0"/>
                  </a:moveTo>
                  <a:cubicBezTo>
                    <a:pt x="228600" y="88429"/>
                    <a:pt x="457200" y="176859"/>
                    <a:pt x="733778" y="225778"/>
                  </a:cubicBezTo>
                  <a:cubicBezTo>
                    <a:pt x="1010356" y="274697"/>
                    <a:pt x="1373482" y="327378"/>
                    <a:pt x="1659467" y="293511"/>
                  </a:cubicBezTo>
                  <a:cubicBezTo>
                    <a:pt x="1945452" y="259644"/>
                    <a:pt x="2317985" y="65852"/>
                    <a:pt x="2449689" y="22578"/>
                  </a:cubicBezTo>
                  <a:cubicBezTo>
                    <a:pt x="2581393" y="-20696"/>
                    <a:pt x="2449689" y="33867"/>
                    <a:pt x="2449689" y="33867"/>
                  </a:cubicBezTo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 flipV="1">
              <a:off x="5450342" y="2247714"/>
              <a:ext cx="690579" cy="180700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 flipV="1">
              <a:off x="4319971" y="1634928"/>
              <a:ext cx="1820952" cy="612786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 rot="19848948">
            <a:off x="1831186" y="2148688"/>
            <a:ext cx="3455313" cy="388775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8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3657">
            <a:off x="3649235" y="2007544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Half Frame 28"/>
          <p:cNvSpPr/>
          <p:nvPr/>
        </p:nvSpPr>
        <p:spPr>
          <a:xfrm rot="18378447" flipV="1">
            <a:off x="5206903" y="1224683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341" y="3682591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115" y="4077161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Multiply 29"/>
          <p:cNvSpPr/>
          <p:nvPr/>
        </p:nvSpPr>
        <p:spPr>
          <a:xfrm>
            <a:off x="3851920" y="4216816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6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  <p:bldP spid="9" grpId="1" animBg="1"/>
      <p:bldP spid="14" grpId="0" animBg="1"/>
      <p:bldP spid="20" grpId="0" animBg="1"/>
      <p:bldP spid="23" grpId="0" animBg="1"/>
      <p:bldP spid="26" grpId="0" animBg="1"/>
      <p:bldP spid="25" grpId="0" animBg="1"/>
      <p:bldP spid="25" grpId="1" animBg="1"/>
      <p:bldP spid="29" grpId="0" animBg="1"/>
      <p:bldP spid="30" grpId="0" animBg="1"/>
      <p:bldP spid="3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445816" y="1841765"/>
            <a:ext cx="2448278" cy="3029941"/>
            <a:chOff x="3445816" y="1841765"/>
            <a:chExt cx="2448278" cy="3029941"/>
          </a:xfrm>
        </p:grpSpPr>
        <p:cxnSp>
          <p:nvCxnSpPr>
            <p:cNvPr id="31" name="Straight Connector 30"/>
            <p:cNvCxnSpPr/>
            <p:nvPr/>
          </p:nvCxnSpPr>
          <p:spPr>
            <a:xfrm flipH="1">
              <a:off x="5515185" y="2114272"/>
              <a:ext cx="364669" cy="1838559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3445816" y="2114272"/>
              <a:ext cx="144016" cy="1838559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Freeform 32"/>
            <p:cNvSpPr/>
            <p:nvPr/>
          </p:nvSpPr>
          <p:spPr>
            <a:xfrm rot="10800000">
              <a:off x="3445816" y="1841765"/>
              <a:ext cx="2448278" cy="304258"/>
            </a:xfrm>
            <a:custGeom>
              <a:avLst/>
              <a:gdLst>
                <a:gd name="connsiteX0" fmla="*/ 0 w 2508224"/>
                <a:gd name="connsiteY0" fmla="*/ 0 h 304258"/>
                <a:gd name="connsiteX1" fmla="*/ 733778 w 2508224"/>
                <a:gd name="connsiteY1" fmla="*/ 225778 h 304258"/>
                <a:gd name="connsiteX2" fmla="*/ 1659467 w 2508224"/>
                <a:gd name="connsiteY2" fmla="*/ 293511 h 304258"/>
                <a:gd name="connsiteX3" fmla="*/ 2449689 w 2508224"/>
                <a:gd name="connsiteY3" fmla="*/ 22578 h 304258"/>
                <a:gd name="connsiteX4" fmla="*/ 2449689 w 2508224"/>
                <a:gd name="connsiteY4" fmla="*/ 33867 h 30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224" h="304258">
                  <a:moveTo>
                    <a:pt x="0" y="0"/>
                  </a:moveTo>
                  <a:cubicBezTo>
                    <a:pt x="228600" y="88429"/>
                    <a:pt x="457200" y="176859"/>
                    <a:pt x="733778" y="225778"/>
                  </a:cubicBezTo>
                  <a:cubicBezTo>
                    <a:pt x="1010356" y="274697"/>
                    <a:pt x="1373482" y="327378"/>
                    <a:pt x="1659467" y="293511"/>
                  </a:cubicBezTo>
                  <a:cubicBezTo>
                    <a:pt x="1945452" y="259644"/>
                    <a:pt x="2317985" y="65852"/>
                    <a:pt x="2449689" y="22578"/>
                  </a:cubicBezTo>
                  <a:cubicBezTo>
                    <a:pt x="2581393" y="-20696"/>
                    <a:pt x="2449689" y="33867"/>
                    <a:pt x="2449689" y="33867"/>
                  </a:cubicBezTo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3589832" y="3952831"/>
              <a:ext cx="1251666" cy="91887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4841498" y="3952831"/>
              <a:ext cx="673687" cy="91887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pentagons.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4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56199">
            <a:off x="5787648" y="4101330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12058">
            <a:off x="7139084" y="2614517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90136">
            <a:off x="4843976" y="2260503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Half Frame 36"/>
          <p:cNvSpPr/>
          <p:nvPr/>
        </p:nvSpPr>
        <p:spPr>
          <a:xfrm rot="18378447" flipV="1">
            <a:off x="7037869" y="2747893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3" name="Picture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86597" y="2962073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21" y="1583993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Half Frame 54"/>
          <p:cNvSpPr/>
          <p:nvPr/>
        </p:nvSpPr>
        <p:spPr>
          <a:xfrm rot="18378447" flipV="1">
            <a:off x="1402174" y="2767405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Multiply 59"/>
          <p:cNvSpPr/>
          <p:nvPr/>
        </p:nvSpPr>
        <p:spPr>
          <a:xfrm>
            <a:off x="4089323" y="2626617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386582" y="1282981"/>
            <a:ext cx="454916" cy="496681"/>
          </a:xfrm>
          <a:prstGeom prst="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07134">
            <a:off x="4247256" y="3841939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15934">
            <a:off x="-737463" y="3713670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37912">
            <a:off x="4088554" y="3861611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799">
            <a:off x="1904483" y="4008355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1"/>
          <p:cNvSpPr/>
          <p:nvPr/>
        </p:nvSpPr>
        <p:spPr>
          <a:xfrm rot="8090844">
            <a:off x="5658000" y="2421819"/>
            <a:ext cx="3353038" cy="1796978"/>
          </a:xfrm>
          <a:custGeom>
            <a:avLst/>
            <a:gdLst>
              <a:gd name="connsiteX0" fmla="*/ 4 w 3333877"/>
              <a:gd name="connsiteY0" fmla="*/ 667596 h 1747793"/>
              <a:gd name="connsiteX1" fmla="*/ 1666939 w 3333877"/>
              <a:gd name="connsiteY1" fmla="*/ 0 h 1747793"/>
              <a:gd name="connsiteX2" fmla="*/ 3333873 w 3333877"/>
              <a:gd name="connsiteY2" fmla="*/ 667596 h 1747793"/>
              <a:gd name="connsiteX3" fmla="*/ 2697161 w 3333877"/>
              <a:gd name="connsiteY3" fmla="*/ 1747789 h 1747793"/>
              <a:gd name="connsiteX4" fmla="*/ 636716 w 3333877"/>
              <a:gd name="connsiteY4" fmla="*/ 1747789 h 1747793"/>
              <a:gd name="connsiteX5" fmla="*/ 4 w 3333877"/>
              <a:gd name="connsiteY5" fmla="*/ 667596 h 1747793"/>
              <a:gd name="connsiteX0" fmla="*/ 0 w 3353038"/>
              <a:gd name="connsiteY0" fmla="*/ 667596 h 1747789"/>
              <a:gd name="connsiteX1" fmla="*/ 1666935 w 3353038"/>
              <a:gd name="connsiteY1" fmla="*/ 0 h 1747789"/>
              <a:gd name="connsiteX2" fmla="*/ 3353038 w 3353038"/>
              <a:gd name="connsiteY2" fmla="*/ 610596 h 1747789"/>
              <a:gd name="connsiteX3" fmla="*/ 2697157 w 3353038"/>
              <a:gd name="connsiteY3" fmla="*/ 1747789 h 1747789"/>
              <a:gd name="connsiteX4" fmla="*/ 636712 w 3353038"/>
              <a:gd name="connsiteY4" fmla="*/ 1747789 h 1747789"/>
              <a:gd name="connsiteX5" fmla="*/ 0 w 3353038"/>
              <a:gd name="connsiteY5" fmla="*/ 667596 h 1747789"/>
              <a:gd name="connsiteX0" fmla="*/ 0 w 3353038"/>
              <a:gd name="connsiteY0" fmla="*/ 716785 h 1796978"/>
              <a:gd name="connsiteX1" fmla="*/ 1049010 w 3353038"/>
              <a:gd name="connsiteY1" fmla="*/ 0 h 1796978"/>
              <a:gd name="connsiteX2" fmla="*/ 3353038 w 3353038"/>
              <a:gd name="connsiteY2" fmla="*/ 659785 h 1796978"/>
              <a:gd name="connsiteX3" fmla="*/ 2697157 w 3353038"/>
              <a:gd name="connsiteY3" fmla="*/ 1796978 h 1796978"/>
              <a:gd name="connsiteX4" fmla="*/ 636712 w 3353038"/>
              <a:gd name="connsiteY4" fmla="*/ 1796978 h 1796978"/>
              <a:gd name="connsiteX5" fmla="*/ 0 w 3353038"/>
              <a:gd name="connsiteY5" fmla="*/ 716785 h 1796978"/>
              <a:gd name="connsiteX0" fmla="*/ 0 w 3353038"/>
              <a:gd name="connsiteY0" fmla="*/ 716785 h 1796978"/>
              <a:gd name="connsiteX1" fmla="*/ 1049010 w 3353038"/>
              <a:gd name="connsiteY1" fmla="*/ 0 h 1796978"/>
              <a:gd name="connsiteX2" fmla="*/ 3353038 w 3353038"/>
              <a:gd name="connsiteY2" fmla="*/ 659785 h 1796978"/>
              <a:gd name="connsiteX3" fmla="*/ 2697157 w 3353038"/>
              <a:gd name="connsiteY3" fmla="*/ 1796978 h 1796978"/>
              <a:gd name="connsiteX4" fmla="*/ 617746 w 3353038"/>
              <a:gd name="connsiteY4" fmla="*/ 1777911 h 1796978"/>
              <a:gd name="connsiteX5" fmla="*/ 0 w 3353038"/>
              <a:gd name="connsiteY5" fmla="*/ 716785 h 179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53038" h="1796978">
                <a:moveTo>
                  <a:pt x="0" y="716785"/>
                </a:moveTo>
                <a:lnTo>
                  <a:pt x="1049010" y="0"/>
                </a:lnTo>
                <a:lnTo>
                  <a:pt x="3353038" y="659785"/>
                </a:lnTo>
                <a:lnTo>
                  <a:pt x="2697157" y="1796978"/>
                </a:lnTo>
                <a:lnTo>
                  <a:pt x="617746" y="1777911"/>
                </a:lnTo>
                <a:lnTo>
                  <a:pt x="0" y="716785"/>
                </a:lnTo>
                <a:close/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5636">
            <a:off x="6627068" y="1623925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Parallelogram 39"/>
          <p:cNvSpPr/>
          <p:nvPr/>
        </p:nvSpPr>
        <p:spPr>
          <a:xfrm rot="10800000">
            <a:off x="791579" y="2092240"/>
            <a:ext cx="1989104" cy="2303039"/>
          </a:xfrm>
          <a:custGeom>
            <a:avLst/>
            <a:gdLst>
              <a:gd name="connsiteX0" fmla="*/ 2 w 2275521"/>
              <a:gd name="connsiteY0" fmla="*/ 859138 h 2249257"/>
              <a:gd name="connsiteX1" fmla="*/ 1137761 w 2275521"/>
              <a:gd name="connsiteY1" fmla="*/ 0 h 2249257"/>
              <a:gd name="connsiteX2" fmla="*/ 2275519 w 2275521"/>
              <a:gd name="connsiteY2" fmla="*/ 859138 h 2249257"/>
              <a:gd name="connsiteX3" fmla="*/ 1840934 w 2275521"/>
              <a:gd name="connsiteY3" fmla="*/ 2249251 h 2249257"/>
              <a:gd name="connsiteX4" fmla="*/ 434587 w 2275521"/>
              <a:gd name="connsiteY4" fmla="*/ 2249251 h 2249257"/>
              <a:gd name="connsiteX5" fmla="*/ 2 w 2275521"/>
              <a:gd name="connsiteY5" fmla="*/ 859138 h 2249257"/>
              <a:gd name="connsiteX0" fmla="*/ 0 w 2275517"/>
              <a:gd name="connsiteY0" fmla="*/ 859138 h 2303039"/>
              <a:gd name="connsiteX1" fmla="*/ 1137759 w 2275517"/>
              <a:gd name="connsiteY1" fmla="*/ 0 h 2303039"/>
              <a:gd name="connsiteX2" fmla="*/ 2275517 w 2275517"/>
              <a:gd name="connsiteY2" fmla="*/ 859138 h 2303039"/>
              <a:gd name="connsiteX3" fmla="*/ 1840932 w 2275517"/>
              <a:gd name="connsiteY3" fmla="*/ 2249251 h 2303039"/>
              <a:gd name="connsiteX4" fmla="*/ 17726 w 2275517"/>
              <a:gd name="connsiteY4" fmla="*/ 2303039 h 2303039"/>
              <a:gd name="connsiteX5" fmla="*/ 0 w 2275517"/>
              <a:gd name="connsiteY5" fmla="*/ 859138 h 2303039"/>
              <a:gd name="connsiteX0" fmla="*/ 0 w 2275517"/>
              <a:gd name="connsiteY0" fmla="*/ 859138 h 2303039"/>
              <a:gd name="connsiteX1" fmla="*/ 1137759 w 2275517"/>
              <a:gd name="connsiteY1" fmla="*/ 0 h 2303039"/>
              <a:gd name="connsiteX2" fmla="*/ 2275517 w 2275517"/>
              <a:gd name="connsiteY2" fmla="*/ 859138 h 2303039"/>
              <a:gd name="connsiteX3" fmla="*/ 2257791 w 2275517"/>
              <a:gd name="connsiteY3" fmla="*/ 2276145 h 2303039"/>
              <a:gd name="connsiteX4" fmla="*/ 17726 w 2275517"/>
              <a:gd name="connsiteY4" fmla="*/ 2303039 h 2303039"/>
              <a:gd name="connsiteX5" fmla="*/ 0 w 2275517"/>
              <a:gd name="connsiteY5" fmla="*/ 859138 h 2303039"/>
              <a:gd name="connsiteX0" fmla="*/ 0 w 2275517"/>
              <a:gd name="connsiteY0" fmla="*/ 859138 h 2303039"/>
              <a:gd name="connsiteX1" fmla="*/ 1137759 w 2275517"/>
              <a:gd name="connsiteY1" fmla="*/ 0 h 2303039"/>
              <a:gd name="connsiteX2" fmla="*/ 2275517 w 2275517"/>
              <a:gd name="connsiteY2" fmla="*/ 859138 h 2303039"/>
              <a:gd name="connsiteX3" fmla="*/ 2242408 w 2275517"/>
              <a:gd name="connsiteY3" fmla="*/ 2303039 h 2303039"/>
              <a:gd name="connsiteX4" fmla="*/ 17726 w 2275517"/>
              <a:gd name="connsiteY4" fmla="*/ 2303039 h 2303039"/>
              <a:gd name="connsiteX5" fmla="*/ 0 w 2275517"/>
              <a:gd name="connsiteY5" fmla="*/ 859138 h 2303039"/>
              <a:gd name="connsiteX0" fmla="*/ 0 w 2275517"/>
              <a:gd name="connsiteY0" fmla="*/ 859138 h 2303039"/>
              <a:gd name="connsiteX1" fmla="*/ 1137759 w 2275517"/>
              <a:gd name="connsiteY1" fmla="*/ 0 h 2303039"/>
              <a:gd name="connsiteX2" fmla="*/ 2275517 w 2275517"/>
              <a:gd name="connsiteY2" fmla="*/ 859138 h 2303039"/>
              <a:gd name="connsiteX3" fmla="*/ 2257791 w 2275517"/>
              <a:gd name="connsiteY3" fmla="*/ 2303039 h 2303039"/>
              <a:gd name="connsiteX4" fmla="*/ 17726 w 2275517"/>
              <a:gd name="connsiteY4" fmla="*/ 2303039 h 2303039"/>
              <a:gd name="connsiteX5" fmla="*/ 0 w 2275517"/>
              <a:gd name="connsiteY5" fmla="*/ 859138 h 2303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5517" h="2303039">
                <a:moveTo>
                  <a:pt x="0" y="859138"/>
                </a:moveTo>
                <a:lnTo>
                  <a:pt x="1137759" y="0"/>
                </a:lnTo>
                <a:lnTo>
                  <a:pt x="2275517" y="859138"/>
                </a:lnTo>
                <a:lnTo>
                  <a:pt x="2257791" y="2303039"/>
                </a:lnTo>
                <a:lnTo>
                  <a:pt x="17726" y="2303039"/>
                </a:lnTo>
                <a:lnTo>
                  <a:pt x="0" y="859138"/>
                </a:ln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1" name="Picture 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18054" y="2616865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78298">
            <a:off x="853358" y="3868189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41261">
            <a:off x="4295128" y="2909032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48878">
            <a:off x="1610493" y="2952578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7" t="37017" r="30617" b="5309"/>
          <a:stretch/>
        </p:blipFill>
        <p:spPr>
          <a:xfrm rot="21403907" flipH="1">
            <a:off x="6945093" y="3026146"/>
            <a:ext cx="2116167" cy="1690532"/>
          </a:xfrm>
          <a:prstGeom prst="rect">
            <a:avLst/>
          </a:prstGeom>
        </p:spPr>
      </p:pic>
      <p:sp>
        <p:nvSpPr>
          <p:cNvPr id="21" name="Oval Callout 20"/>
          <p:cNvSpPr/>
          <p:nvPr/>
        </p:nvSpPr>
        <p:spPr>
          <a:xfrm>
            <a:off x="5465467" y="2376431"/>
            <a:ext cx="2448272" cy="1314238"/>
          </a:xfrm>
          <a:prstGeom prst="wedgeEllipseCallout">
            <a:avLst>
              <a:gd name="adj1" fmla="val 49560"/>
              <a:gd name="adj2" fmla="val 53928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50781" y="2656532"/>
            <a:ext cx="2269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does not have 5 straight sides?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573313" y="2620528"/>
            <a:ext cx="2311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in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middle is not a pentagon!</a:t>
            </a:r>
          </a:p>
        </p:txBody>
      </p:sp>
      <p:pic>
        <p:nvPicPr>
          <p:cNvPr id="59" name="Picture 5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288" y="2036664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64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animBg="1"/>
      <p:bldP spid="55" grpId="0" animBg="1"/>
      <p:bldP spid="60" grpId="0" animBg="1"/>
      <p:bldP spid="4" grpId="0" animBg="1"/>
      <p:bldP spid="4" grpId="1" animBg="1"/>
      <p:bldP spid="2" grpId="0" animBg="1"/>
      <p:bldP spid="40" grpId="0" animBg="1"/>
      <p:bldP spid="21" grpId="0" animBg="1"/>
      <p:bldP spid="21" grpId="1" animBg="1"/>
      <p:bldP spid="21" grpId="2" animBg="1"/>
      <p:bldP spid="22" grpId="0"/>
      <p:bldP spid="22" grpId="1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sides must meet or connect!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114621" y="2396901"/>
            <a:ext cx="685071" cy="2155069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5760132" y="2355726"/>
            <a:ext cx="1368152" cy="154522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1115616" y="3979890"/>
            <a:ext cx="4155882" cy="57208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1545458" y="212170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Half Frame 34"/>
          <p:cNvSpPr/>
          <p:nvPr/>
        </p:nvSpPr>
        <p:spPr>
          <a:xfrm rot="13238728">
            <a:off x="1209162" y="1785139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875622" y="4317944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Half Frame 36"/>
          <p:cNvSpPr/>
          <p:nvPr/>
        </p:nvSpPr>
        <p:spPr>
          <a:xfrm rot="13238728">
            <a:off x="416400" y="4165353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5040795" y="3533201"/>
            <a:ext cx="899357" cy="87476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Multiply 38"/>
          <p:cNvSpPr/>
          <p:nvPr/>
        </p:nvSpPr>
        <p:spPr>
          <a:xfrm>
            <a:off x="5867427" y="3586270"/>
            <a:ext cx="720080" cy="787239"/>
          </a:xfrm>
          <a:prstGeom prst="mathMultiply">
            <a:avLst>
              <a:gd name="adj1" fmla="val 20385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5271498" y="2355726"/>
            <a:ext cx="1856786" cy="1624164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5017264" y="375988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Half Frame 41"/>
          <p:cNvSpPr/>
          <p:nvPr/>
        </p:nvSpPr>
        <p:spPr>
          <a:xfrm rot="13238728">
            <a:off x="5686743" y="3658344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4" t="29642" r="37058" b="35179"/>
          <a:stretch/>
        </p:blipFill>
        <p:spPr>
          <a:xfrm>
            <a:off x="2448305" y="2644563"/>
            <a:ext cx="1285850" cy="1046489"/>
          </a:xfrm>
          <a:prstGeom prst="rect">
            <a:avLst/>
          </a:prstGeom>
        </p:spPr>
      </p:pic>
      <p:cxnSp>
        <p:nvCxnSpPr>
          <p:cNvPr id="44" name="Straight Connector 43"/>
          <p:cNvCxnSpPr/>
          <p:nvPr/>
        </p:nvCxnSpPr>
        <p:spPr>
          <a:xfrm flipV="1">
            <a:off x="1799691" y="1599642"/>
            <a:ext cx="2304257" cy="79725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3849714" y="143579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Half Frame 45"/>
          <p:cNvSpPr/>
          <p:nvPr/>
        </p:nvSpPr>
        <p:spPr>
          <a:xfrm rot="13238728">
            <a:off x="4686973" y="1221946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4103947" y="1599643"/>
            <a:ext cx="3024337" cy="75608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6871627" y="216287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Half Frame 22"/>
          <p:cNvSpPr/>
          <p:nvPr/>
        </p:nvSpPr>
        <p:spPr>
          <a:xfrm rot="13238728">
            <a:off x="7495067" y="1843361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80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037 C -0.00799 -0.09066 0.03924 -0.12951 0.09601 -0.12242 C 0.15295 -0.11563 0.19826 -0.06599 0.19601 -0.01172 C 0.19392 0.04255 0.14531 0.07956 0.08837 0.07246 C 0.0316 0.06568 -0.01302 0.01604 -0.01111 -0.037 Z " pathEditMode="relative" rAng="-5162498" ptsTypes="fffff">
                                      <p:cBhvr>
                                        <p:cTn id="147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65" y="1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 animBg="1"/>
      <p:bldP spid="34" grpId="1" animBg="1"/>
      <p:bldP spid="35" grpId="0" animBg="1"/>
      <p:bldP spid="36" grpId="0" animBg="1"/>
      <p:bldP spid="36" grpId="1" animBg="1"/>
      <p:bldP spid="37" grpId="0" animBg="1"/>
      <p:bldP spid="38" grpId="0" animBg="1"/>
      <p:bldP spid="38" grpId="1" animBg="1"/>
      <p:bldP spid="39" grpId="0" animBg="1"/>
      <p:bldP spid="39" grpId="1" animBg="1"/>
      <p:bldP spid="41" grpId="0" animBg="1"/>
      <p:bldP spid="41" grpId="1" animBg="1"/>
      <p:bldP spid="42" grpId="0" animBg="1"/>
      <p:bldP spid="45" grpId="0" animBg="1"/>
      <p:bldP spid="45" grpId="1" animBg="1"/>
      <p:bldP spid="46" grpId="0" animBg="1"/>
      <p:bldP spid="22" grpId="0" animBg="1"/>
      <p:bldP spid="22" grpId="1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pentagons.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7" name="Half Frame 36"/>
          <p:cNvSpPr/>
          <p:nvPr/>
        </p:nvSpPr>
        <p:spPr>
          <a:xfrm rot="18378447" flipV="1">
            <a:off x="6916282" y="2456160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Half Frame 54"/>
          <p:cNvSpPr/>
          <p:nvPr/>
        </p:nvSpPr>
        <p:spPr>
          <a:xfrm rot="18378447" flipV="1">
            <a:off x="4262153" y="3067496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gular Pentagon 23"/>
          <p:cNvSpPr/>
          <p:nvPr/>
        </p:nvSpPr>
        <p:spPr>
          <a:xfrm>
            <a:off x="3472898" y="1759831"/>
            <a:ext cx="2412268" cy="2988332"/>
          </a:xfrm>
          <a:prstGeom prst="pentagon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4424798" y="154272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3218664" y="267976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5603509" y="2713771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7886025" y="141085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6096770" y="144181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6122377" y="392516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7918166" y="320569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Multiply 59"/>
          <p:cNvSpPr/>
          <p:nvPr/>
        </p:nvSpPr>
        <p:spPr>
          <a:xfrm>
            <a:off x="1364208" y="2532949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3696673" y="451413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351004" y="1635646"/>
            <a:ext cx="1821396" cy="2546851"/>
            <a:chOff x="6408204" y="1635646"/>
            <a:chExt cx="1821396" cy="2546851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8229599" y="1644876"/>
              <a:ext cx="1" cy="1829378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6408204" y="1635646"/>
              <a:ext cx="1" cy="2546851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6408205" y="1635646"/>
              <a:ext cx="1821395" cy="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 flipV="1">
              <a:off x="6408204" y="4164973"/>
              <a:ext cx="1136797" cy="17524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7536870" y="3471850"/>
              <a:ext cx="692730" cy="710647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Oval 57"/>
          <p:cNvSpPr/>
          <p:nvPr/>
        </p:nvSpPr>
        <p:spPr>
          <a:xfrm>
            <a:off x="7225436" y="396508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5179657" y="451596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542682" y="1529082"/>
            <a:ext cx="2448272" cy="3238912"/>
            <a:chOff x="542682" y="1521347"/>
            <a:chExt cx="2448272" cy="3238912"/>
          </a:xfrm>
        </p:grpSpPr>
        <p:grpSp>
          <p:nvGrpSpPr>
            <p:cNvPr id="25" name="Group 24"/>
            <p:cNvGrpSpPr/>
            <p:nvPr/>
          </p:nvGrpSpPr>
          <p:grpSpPr>
            <a:xfrm>
              <a:off x="542682" y="1521347"/>
              <a:ext cx="2448272" cy="2871936"/>
              <a:chOff x="2951820" y="1788046"/>
              <a:chExt cx="2448272" cy="2871936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2951820" y="2378994"/>
                <a:ext cx="371718" cy="1852791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H="1">
                <a:off x="5296272" y="1789572"/>
                <a:ext cx="103820" cy="287041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>
                <a:off x="3131840" y="1788046"/>
                <a:ext cx="2268252" cy="243644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/>
            <p:cNvCxnSpPr/>
            <p:nvPr/>
          </p:nvCxnSpPr>
          <p:spPr>
            <a:xfrm flipH="1">
              <a:off x="1802821" y="4393283"/>
              <a:ext cx="1084313" cy="354880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914400" y="3965086"/>
              <a:ext cx="887506" cy="795173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Oval 61"/>
          <p:cNvSpPr/>
          <p:nvPr/>
        </p:nvSpPr>
        <p:spPr>
          <a:xfrm>
            <a:off x="2684810" y="132398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2590498" y="415925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1548588" y="453396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180437" y="1512963"/>
            <a:ext cx="866301" cy="83279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614055" y="371444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2" t="35705" r="30371" b="7661"/>
          <a:stretch/>
        </p:blipFill>
        <p:spPr>
          <a:xfrm rot="21332155" flipH="1">
            <a:off x="6973939" y="3013778"/>
            <a:ext cx="2171802" cy="1669515"/>
          </a:xfrm>
          <a:prstGeom prst="rect">
            <a:avLst/>
          </a:prstGeom>
        </p:spPr>
      </p:pic>
      <p:sp>
        <p:nvSpPr>
          <p:cNvPr id="21" name="Oval Callout 20"/>
          <p:cNvSpPr/>
          <p:nvPr/>
        </p:nvSpPr>
        <p:spPr>
          <a:xfrm>
            <a:off x="5437753" y="2308694"/>
            <a:ext cx="2448272" cy="1314238"/>
          </a:xfrm>
          <a:prstGeom prst="wedgeEllipseCallout">
            <a:avLst>
              <a:gd name="adj1" fmla="val 52433"/>
              <a:gd name="adj2" fmla="val 61064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15995" y="2538844"/>
            <a:ext cx="2269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does not have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corners?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630396" y="2535746"/>
            <a:ext cx="2181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on the left is not a pentagon!</a:t>
            </a:r>
          </a:p>
        </p:txBody>
      </p:sp>
    </p:spTree>
    <p:extLst>
      <p:ext uri="{BB962C8B-B14F-4D97-AF65-F5344CB8AC3E}">
        <p14:creationId xmlns:p14="http://schemas.microsoft.com/office/powerpoint/2010/main" val="104948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animBg="1"/>
      <p:bldP spid="55" grpId="0" animBg="1"/>
      <p:bldP spid="24" grpId="0" animBg="1"/>
      <p:bldP spid="24" grpId="1" animBg="1"/>
      <p:bldP spid="49" grpId="0" animBg="1"/>
      <p:bldP spid="50" grpId="0" animBg="1"/>
      <p:bldP spid="56" grpId="0" animBg="1"/>
      <p:bldP spid="64" grpId="0" animBg="1"/>
      <p:bldP spid="65" grpId="0" animBg="1"/>
      <p:bldP spid="66" grpId="0" animBg="1"/>
      <p:bldP spid="33" grpId="0" animBg="1"/>
      <p:bldP spid="60" grpId="0" animBg="1"/>
      <p:bldP spid="46" grpId="0" animBg="1"/>
      <p:bldP spid="58" grpId="0" animBg="1"/>
      <p:bldP spid="67" grpId="0" animBg="1"/>
      <p:bldP spid="62" grpId="0" animBg="1"/>
      <p:bldP spid="45" grpId="0" animBg="1"/>
      <p:bldP spid="63" grpId="0" animBg="1"/>
      <p:bldP spid="61" grpId="0" animBg="1"/>
      <p:bldP spid="61" grpId="1" animBg="1"/>
      <p:bldP spid="69" grpId="0" animBg="1"/>
      <p:bldP spid="21" grpId="0" animBg="1"/>
      <p:bldP spid="21" grpId="2" animBg="1"/>
      <p:bldP spid="21" grpId="3" animBg="1"/>
      <p:bldP spid="22" grpId="0"/>
      <p:bldP spid="22" grpId="1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0" t="38738" r="38395" b="9145"/>
          <a:stretch/>
        </p:blipFill>
        <p:spPr>
          <a:xfrm>
            <a:off x="6148772" y="1786570"/>
            <a:ext cx="2386189" cy="2794874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3959932" y="857250"/>
            <a:ext cx="2484276" cy="1966528"/>
          </a:xfrm>
          <a:prstGeom prst="cloudCallout">
            <a:avLst>
              <a:gd name="adj1" fmla="val 65284"/>
              <a:gd name="adj2" fmla="val 2854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03948" y="1421363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is not a pentagon!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006511" y="1071727"/>
            <a:ext cx="3312196" cy="3446594"/>
            <a:chOff x="1006511" y="1071727"/>
            <a:chExt cx="3312196" cy="3446594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014282" y="2288720"/>
              <a:ext cx="1026790" cy="22296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1006511" y="1071727"/>
              <a:ext cx="2139518" cy="1228365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2027819" y="3532055"/>
              <a:ext cx="2290888" cy="986266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2593550" y="1071727"/>
              <a:ext cx="552479" cy="1723296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593550" y="2795023"/>
              <a:ext cx="1725157" cy="737033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Half Frame 10"/>
          <p:cNvSpPr/>
          <p:nvPr/>
        </p:nvSpPr>
        <p:spPr>
          <a:xfrm rot="18378447" flipV="1">
            <a:off x="675083" y="1360306"/>
            <a:ext cx="3209151" cy="1812185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87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9503</TotalTime>
  <Words>752</Words>
  <Application>Microsoft Office PowerPoint</Application>
  <PresentationFormat>On-screen Show (16:9)</PresentationFormat>
  <Paragraphs>98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368</cp:revision>
  <dcterms:created xsi:type="dcterms:W3CDTF">2011-06-12T17:04:43Z</dcterms:created>
  <dcterms:modified xsi:type="dcterms:W3CDTF">2015-06-07T14:56:24Z</dcterms:modified>
</cp:coreProperties>
</file>